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0" r:id="rId3"/>
    <p:sldId id="257" r:id="rId4"/>
    <p:sldId id="258" r:id="rId5"/>
    <p:sldId id="261" r:id="rId6"/>
    <p:sldId id="266" r:id="rId7"/>
    <p:sldId id="262" r:id="rId8"/>
    <p:sldId id="297" r:id="rId9"/>
    <p:sldId id="298" r:id="rId10"/>
    <p:sldId id="276" r:id="rId11"/>
    <p:sldId id="277" r:id="rId12"/>
    <p:sldId id="319" r:id="rId13"/>
    <p:sldId id="316" r:id="rId14"/>
    <p:sldId id="317" r:id="rId15"/>
    <p:sldId id="318" r:id="rId16"/>
    <p:sldId id="299" r:id="rId17"/>
    <p:sldId id="295" r:id="rId18"/>
    <p:sldId id="296" r:id="rId19"/>
    <p:sldId id="300" r:id="rId20"/>
    <p:sldId id="292" r:id="rId21"/>
    <p:sldId id="293" r:id="rId22"/>
    <p:sldId id="302" r:id="rId23"/>
    <p:sldId id="304" r:id="rId24"/>
    <p:sldId id="305" r:id="rId25"/>
    <p:sldId id="321" r:id="rId26"/>
    <p:sldId id="322" r:id="rId27"/>
    <p:sldId id="323" r:id="rId28"/>
    <p:sldId id="310" r:id="rId29"/>
    <p:sldId id="307" r:id="rId30"/>
    <p:sldId id="308" r:id="rId31"/>
    <p:sldId id="311" r:id="rId32"/>
    <p:sldId id="312" r:id="rId33"/>
    <p:sldId id="313" r:id="rId34"/>
    <p:sldId id="314" r:id="rId35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00FF"/>
    <a:srgbClr val="C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2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F69EA-3364-4507-BA31-9BCE7E250E7B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75DC-B46D-443B-80B1-204C8BF6B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2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9821E-4D3C-4A07-B1D0-AEB0532BE46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CABCB-16BA-4F54-BA9C-EFA5F85EA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6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64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52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33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44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BCB-16BA-4F54-BA9C-EFA5F85EA1A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8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70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0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45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73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8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15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38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8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2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4FB-9DF4-C645-B404-144082CC7745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C745-B3D5-7B45-A623-881A4AFF18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5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yl.it/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hyperlink" Target="mailto:direzione@isyl.it" TargetMode="External"/><Relationship Id="rId4" Type="http://schemas.openxmlformats.org/officeDocument/2006/relationships/image" Target="../media/image5.emf"/><Relationship Id="rId9" Type="http://schemas.openxmlformats.org/officeDocument/2006/relationships/hyperlink" Target="mailto:segreteria@isyl.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://www.itsvita.i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emaits.it/istituti-tecnici-superiori-its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hyperlink" Target="mailto:info@itsprime.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prime.it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8.jpeg"/><Relationship Id="rId4" Type="http://schemas.openxmlformats.org/officeDocument/2006/relationships/image" Target="../media/image5.emf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tacademy.it/" TargetMode="External"/><Relationship Id="rId3" Type="http://schemas.openxmlformats.org/officeDocument/2006/relationships/image" Target="../media/image3.emf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30.jpg"/><Relationship Id="rId4" Type="http://schemas.openxmlformats.org/officeDocument/2006/relationships/image" Target="../media/image5.emf"/><Relationship Id="rId9" Type="http://schemas.openxmlformats.org/officeDocument/2006/relationships/hyperlink" Target="mailto:info@mitacademy.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hyperlink" Target="mailto:info@fondazionetab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dazionetab.i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ovanisi.it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iovanisi.it/2017/02/01/its-istruzione-tecnica-superior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toscani.it/" TargetMode="External"/><Relationship Id="rId2" Type="http://schemas.openxmlformats.org/officeDocument/2006/relationships/hyperlink" Target="http://www.sistemaits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s-energiaeambiente.it/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SistemaITS_ColoriMI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24" y="2964872"/>
            <a:ext cx="2427011" cy="13065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" y="0"/>
            <a:ext cx="533737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761015" y="315744"/>
            <a:ext cx="2175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 smtClean="0"/>
              <a:t>GUIDA </a:t>
            </a:r>
            <a:endParaRPr lang="it-IT" dirty="0"/>
          </a:p>
          <a:p>
            <a:r>
              <a:rPr lang="it-IT" dirty="0"/>
              <a:t>CORSI </a:t>
            </a:r>
            <a:r>
              <a:rPr lang="it-IT" b="1" dirty="0" smtClean="0"/>
              <a:t>ITS in Toscana</a:t>
            </a:r>
          </a:p>
          <a:p>
            <a:endParaRPr lang="it-IT" dirty="0"/>
          </a:p>
          <a:p>
            <a:r>
              <a:rPr lang="it-IT" dirty="0"/>
              <a:t>Alta formazione tecnica post-diploma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5533654" y="976031"/>
            <a:ext cx="1047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2017</a:t>
            </a:r>
            <a:endParaRPr lang="it-IT" sz="24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6664029" y="193964"/>
            <a:ext cx="0" cy="567733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3" descr="MIU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664029" y="6180061"/>
            <a:ext cx="1537862" cy="3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410426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398285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321927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srv-its\Amministrazione\13 - PUBBLICITA' - ORIENTAMENTO\PRESENTAZIONE ITS E CORSO\Presentazione ITS 2017\Presentazione Sistema ITS TOSCANA\Loghi\Loghi Aree\PNG\Declinazioni are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3" y="306951"/>
            <a:ext cx="2125572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909454" y="374619"/>
            <a:ext cx="592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Tecnico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superiore per la gestione e la verifica di </a:t>
            </a:r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energetici (TSE)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1993" y="1107810"/>
            <a:ext cx="863720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professionale: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TSE è una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figura professionale altamente specializzata nel settore dell’efficienza energetica e delle energie rinnovabili in grado di intervenire su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diverse tipologie di impianti per la produzione, la trasformazione e la distribuzione dell’energia da fonti rinnovabili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ottimizzazione dei consumi energetici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Sbocchi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occupazionali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Nelle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imprese di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impiantistica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come tecnico per installazione di impianti energetici, monitoraggio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definizione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soluzioni per l’ottimizzazione dei consumi;  programmazione sistemi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domotici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Nelle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imprese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energivore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manager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interventi di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efficentamento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energetico di impianti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strutture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aziendali; soluzioni di  risparmio energetico con l’uso di fonti rinnovabili;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Come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libero professionista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aziende private o pubbliche per interventi di adeguamento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miglioramento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dell’efficienza energetica di impianti e sistemi energetici e per il contenimento dei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consumi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energetici e dell’utilizzo delle fonti di energia rinnovabile in ambito civile e industriale </a:t>
            </a:r>
          </a:p>
          <a:p>
            <a:pPr algn="just"/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del corso: </a:t>
            </a:r>
          </a:p>
          <a:p>
            <a:pPr algn="just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	Area tecnico-professionale-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Elettrotecnica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Impiantistica Elettrica;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CAD; Sistemi energetici; </a:t>
            </a: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	Risorse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energetiche - Audit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Energie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rinnovabili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eolica, geotermica, da biomasse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	Energia 	solare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termica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fotovoltaica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 Efficienza e valutazione energetica degli edifici; Misure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	termotecniche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Risparmio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Trattamento, valutazione e verifica delle emissioni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      	atmosfera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Automazione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domotica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Mobilità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elettrica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Certificazioni finali: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“Tecnico Superiore” corrispondente al V livello del Quadro europeo delle qualifiche – EQF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Il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titolo di studio conseguito  è  abilitante alla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certificazione energetica degli edifici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riconosciuto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come requisito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 professionale  per le attività di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installazione degli impianti negli edifici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382716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370575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294217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srv-its\Amministrazione\13 - PUBBLICITA' - ORIENTAMENTO\PRESENTAZIONE ITS E CORSO\Presentazione ITS 2017\Presentazione Sistema ITS TOSCANA\Loghi\Loghi Aree\PNG\Declinazioni are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3" y="306951"/>
            <a:ext cx="2125572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909454" y="374619"/>
            <a:ext cx="592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il risparmio energetico nell’</a:t>
            </a:r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edilizia sostenibile (TES)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1993" y="1052390"/>
            <a:ext cx="86372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professionale: 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TES è una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figura professionale altamente specializzata nella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gestione del patrimonio edilizio e impiantistico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 attenzione al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miglioramento dell’efficienza energetica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all’abbattimento dei costi dell’energia e della manutenzione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Sbocchi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occupazionali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it-IT" sz="1400" dirty="0"/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cantiere di opere nuove, di ristrutturazione e di recupero dell’esistente ponendo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soluzioni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efficientamento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energetico degli edifici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Progettista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Direttore Lavori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sicurezza (RSPP), Coordinatore della sicurezza in fase di progettazione (CSP)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di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esecuzione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CSE)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Esperto di progettazione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Integrata con BIM (Building Information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Audit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certificazioni energetiche degli edifici</a:t>
            </a:r>
            <a:r>
              <a:rPr lang="it-IT" sz="1400" dirty="0"/>
              <a:t/>
            </a:r>
            <a:br>
              <a:rPr lang="it-IT" sz="1400" dirty="0"/>
            </a:b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del corso: </a:t>
            </a:r>
          </a:p>
          <a:p>
            <a:pPr algn="just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Area tecnico-professionale-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Il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recupero dell’esistente; Analisi energetica dell’involucro edilizio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dell’edificio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Il recupero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Edifici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NZEB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Valutazione e certificazione della sostenibilità in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edilizia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Stratificazioni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secco; Sicurezza nei luoghi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Legislazione; Audit energetici; Il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sistema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impiantistico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dell’edifici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Energia solare: termica e fotovoltaica;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innovabili: eolica,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geotermica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biomasse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 Gestione cantieri e direzione lavori; Automazione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domotica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il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risparmio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energetico; 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Building Information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Certificazioni finali </a:t>
            </a:r>
          </a:p>
          <a:p>
            <a:pPr algn="just"/>
            <a:r>
              <a:rPr lang="it-IT" sz="1400" dirty="0" smtClean="0"/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“Tecnico Superiore” corrispondente al V livello del Quadro europeo delle qualifiche – EQF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	Il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titolo di studio conseguito  è  abilitante alla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certificazione energetica degli edifici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riconosciuto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come requisito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 professionale  per le attività di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installazione degli impianti negli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termine del corso è riconosciuto la qualifica di «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coordinatore della sicurezza dei cantieri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84777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0013" y="0"/>
            <a:ext cx="2712457" cy="6858000"/>
            <a:chOff x="100013" y="0"/>
            <a:chExt cx="2712457" cy="6858000"/>
          </a:xfrm>
        </p:grpSpPr>
        <p:cxnSp>
          <p:nvCxnSpPr>
            <p:cNvPr id="7" name="Connettore 1 6"/>
            <p:cNvCxnSpPr/>
            <p:nvPr/>
          </p:nvCxnSpPr>
          <p:spPr>
            <a:xfrm flipH="1">
              <a:off x="2770906" y="0"/>
              <a:ext cx="41564" cy="685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74" name="Picture 2" descr="\\srv-its\Amministrazione\13 - PUBBLICITA' - ORIENTAMENTO\PRESENTAZIONE ITS E CORSO\Presentazione ITS 2017\Presentazione Sistema ITS TOSCANA\Loghi\Loghi Aree\PNG\Declinazioni aree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3" y="2292350"/>
              <a:ext cx="2454407" cy="935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asellaDiTesto 13"/>
          <p:cNvSpPr txBox="1"/>
          <p:nvPr/>
        </p:nvSpPr>
        <p:spPr>
          <a:xfrm>
            <a:off x="3277666" y="4433469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999539" y="821161"/>
            <a:ext cx="55892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Yacht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Captains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LA MOBILITÀ DELLE PERSONE E DELLE MERCI CONDUZIONE DEL MEZZO E GESTIONE APPARATI </a:t>
            </a:r>
          </a:p>
          <a:p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è"/>
            </a:pP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Yacht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Refitters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LA PRODUZIONE E MANUTENZIONE DI MEZZI DI TRASPORTO E/O RELATIVE INFRASTRUTTURE </a:t>
            </a:r>
          </a:p>
          <a:p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è"/>
            </a:pP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L.I.S.T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Infrastructure’s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Senior </a:t>
            </a: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 SUPERIORE PER LA INFOMOBILITA’ E LE INFRASTRUTTURE LOGISTICHE</a:t>
            </a:r>
          </a:p>
        </p:txBody>
      </p:sp>
      <p:pic>
        <p:nvPicPr>
          <p:cNvPr id="13" name="Picture 2" descr="C:\Users\Antonio\Desktop\index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89" y="5250859"/>
            <a:ext cx="2698237" cy="15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ntonio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0" y="5256568"/>
            <a:ext cx="2324531" cy="15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959588" y="4190663"/>
            <a:ext cx="5976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ITS PER LA </a:t>
            </a:r>
            <a:r>
              <a:rPr lang="it-IT" sz="1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 SOSTENIBILE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ISYL ITALIAN SUPER YACHT LIFE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c/o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Istituto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Galileli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Artiglio, Via Aurelia Nord, 342 55049 VIAREGGIO (LU)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www.isyl.it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Contatti 		 </a:t>
            </a:r>
          </a:p>
          <a:p>
            <a:pPr algn="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Segreteria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ISYL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segreteria@isyl.it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Direzione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ITS ISYL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direzione@isyl.it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798205" y="1537542"/>
            <a:ext cx="77192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professionale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il corso vuole formare la figura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dell’ufficiale di navigazione (primo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percorso per diventare comandante di imbarcazioni), persona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che controlla il ciclo di vita e di navigazione di uno yacht, gestendo il personale di bordo, gli aspetti relativi alla navigazione, il periodo in porto e quello di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refit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e molto altro.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Sbocchi occupazionali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Ufficiale di navigazione. Comandante di armamento nei cantieri. Responsabile del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refit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all’interno di cantiere nautico. 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Contenuti del corso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2.000 ore di formazione, tra cui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330 competenze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310 competenze tecniche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560 competenze tecniche specifiche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800 work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Certificazione finale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Il corso attribuisce ai partecipazione la qualifica di </a:t>
            </a:r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Tecnico superiore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per la mobilità delle persone e delle merci conduzione del mezzo e gestione apparati </a:t>
            </a:r>
            <a:endParaRPr lang="it-IT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tbasilico\Desktop\Presentazione Sistema ITS TOSCANA\Loghi\Loghi Aree\PNG\Declinazioni aree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2" y="374619"/>
            <a:ext cx="1851868" cy="7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46221" y="374619"/>
            <a:ext cx="591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YACHT CAPTAINS AND CHIEF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761999" y="1246021"/>
            <a:ext cx="80656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professionale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il corso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risponde alla forte richiesta dei maggiori cantieri nautici di avere delle figure specializzate con competenze tecniche e tecnologiche nell’industria del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Refit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Sbocchi occupazionali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Capo commessa nei cantieri nautici. Capo barca. Responsabile di produzione, gestione e lavorazione (anche dei fornitori esterni) del cantiere nautico.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Contenuti del corso: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2.000 ore di formazione, tra cui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330 competenze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310 competenze tecniche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560 competenze tecniche specifiche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800 work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Certificazione finale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Il corso attribuisce ai partecipazione la qualifica di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Tecnico </a:t>
            </a:r>
            <a:r>
              <a:rPr lang="it-IT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superiore per la produzione e manutenzione di mezzi di trasporto e/o relative infrastrutture </a:t>
            </a:r>
            <a:endParaRPr lang="it-IT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tbasilico\Desktop\Presentazione Sistema ITS TOSCANA\Loghi\Loghi Aree\PNG\Declinazioni aree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2" y="374619"/>
            <a:ext cx="1851868" cy="7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46221" y="374619"/>
            <a:ext cx="591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YACHT REFITTERS</a:t>
            </a:r>
          </a:p>
        </p:txBody>
      </p:sp>
    </p:spTree>
    <p:extLst>
      <p:ext uri="{BB962C8B-B14F-4D97-AF65-F5344CB8AC3E}">
        <p14:creationId xmlns:p14="http://schemas.microsoft.com/office/powerpoint/2010/main" val="36835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703880" y="1417718"/>
            <a:ext cx="79409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professionale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Il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corso intende formare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Tecnici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conoscenze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specialistiche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 con un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elevato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livello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professionale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nell’area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tecnologica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mobilità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tale da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consentire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un efficace 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rapido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inserimento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locale,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internazionale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approfondendo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correlazione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più forte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nautica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diporto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logistica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Sbocchi occupazionali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Tecnico della logistica.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Contenuti del corso: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2.000 ore di formazione, tra cui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330 competenze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310 competenze tecniche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560 competenze tecniche specifiche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800 work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Certificazione finale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Il corso attribuisce ai partecipazione la qualifica di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Tecnico superiore </a:t>
            </a:r>
            <a:r>
              <a:rPr lang="it-IT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infomobilità</a:t>
            </a:r>
            <a:r>
              <a:rPr lang="it-IT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 le infrastrutture logistiche</a:t>
            </a:r>
            <a:endParaRPr lang="it-I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tbasilico\Desktop\Presentazione Sistema ITS TOSCANA\Loghi\Loghi Aree\PNG\Declinazioni aree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7" y="305344"/>
            <a:ext cx="1851868" cy="7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95994" y="45073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L.I.S.T. 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INFRASTRUCTURE’S SENIOR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277666" y="284777"/>
            <a:ext cx="510201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Corsi  </a:t>
            </a:r>
            <a:r>
              <a:rPr lang="it-IT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in TOSCANA</a:t>
            </a:r>
          </a:p>
        </p:txBody>
      </p:sp>
      <p:pic>
        <p:nvPicPr>
          <p:cNvPr id="90" name="Shape 90" descr="MIUR.eps"/>
          <p:cNvPicPr preferRelativeResize="0"/>
          <p:nvPr/>
        </p:nvPicPr>
        <p:blipFill rotWithShape="1">
          <a:blip r:embed="rId3">
            <a:alphaModFix/>
          </a:blip>
          <a:srcRect b="83604"/>
          <a:stretch/>
        </p:blipFill>
        <p:spPr>
          <a:xfrm>
            <a:off x="6722917" y="6090796"/>
            <a:ext cx="1295400" cy="27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LogoITSAR-def.eps"/>
          <p:cNvPicPr preferRelativeResize="0"/>
          <p:nvPr/>
        </p:nvPicPr>
        <p:blipFill rotWithShape="1">
          <a:blip r:embed="rId4">
            <a:alphaModFix/>
          </a:blip>
          <a:srcRect r="71017"/>
          <a:stretch/>
        </p:blipFill>
        <p:spPr>
          <a:xfrm>
            <a:off x="8198236" y="6078655"/>
            <a:ext cx="362883" cy="307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8068446" y="6002298"/>
            <a:ext cx="0" cy="4595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/>
          <p:nvPr/>
        </p:nvSpPr>
        <p:spPr>
          <a:xfrm>
            <a:off x="2812475" y="731170"/>
            <a:ext cx="6331500" cy="3206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it-IT" sz="2000" b="1" dirty="0" smtClean="0">
              <a:solidFill>
                <a:srgbClr val="8E7CC3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sz="2000" b="1" dirty="0" smtClean="0">
                <a:solidFill>
                  <a:srgbClr val="8E7CC3"/>
                </a:solidFill>
              </a:rPr>
              <a:t>Biotecnologie </a:t>
            </a:r>
            <a:r>
              <a:rPr lang="it-IT" sz="2000" b="1" dirty="0">
                <a:solidFill>
                  <a:srgbClr val="8E7CC3"/>
                </a:solidFill>
              </a:rPr>
              <a:t>industriali e ambientali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rgbClr val="674EA7"/>
              </a:buClr>
              <a:buSzPct val="100000"/>
              <a:buFont typeface="Noto Sans Symbols"/>
              <a:buChar char="➔"/>
            </a:pPr>
            <a:r>
              <a:rPr lang="it-IT" sz="2000" b="1" dirty="0" smtClean="0">
                <a:solidFill>
                  <a:srgbClr val="674EA7"/>
                </a:solidFill>
              </a:rPr>
              <a:t>PROBIT </a:t>
            </a:r>
            <a:r>
              <a:rPr lang="it-IT" sz="2000" b="1" dirty="0">
                <a:solidFill>
                  <a:srgbClr val="674EA7"/>
                </a:solidFill>
              </a:rPr>
              <a:t>2.0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434343"/>
                </a:solidFill>
              </a:rPr>
              <a:t>- </a:t>
            </a:r>
            <a:r>
              <a:rPr lang="it-IT" sz="2000" dirty="0"/>
              <a:t>Tecnico superiore per il sistema qualità di prodotti e processi a base biotecnologica.</a:t>
            </a:r>
          </a:p>
          <a:p>
            <a:pPr lvl="0" algn="ctr" rtl="0">
              <a:spcBef>
                <a:spcPts val="0"/>
              </a:spcBef>
              <a:buNone/>
            </a:pPr>
            <a:endParaRPr lang="it-IT" sz="2000" b="1" dirty="0" smtClean="0">
              <a:solidFill>
                <a:srgbClr val="8E7CC3"/>
              </a:solidFill>
            </a:endParaRP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it-IT" sz="1800" b="1" dirty="0" smtClean="0">
                <a:solidFill>
                  <a:srgbClr val="666666"/>
                </a:solidFill>
              </a:rPr>
              <a:t>Metodi </a:t>
            </a:r>
            <a:r>
              <a:rPr lang="it-IT" sz="1800" b="1" dirty="0">
                <a:solidFill>
                  <a:srgbClr val="666666"/>
                </a:solidFill>
              </a:rPr>
              <a:t>e tecnologie per lo sviluppo dei sistemi </a:t>
            </a:r>
            <a:r>
              <a:rPr lang="it-IT" sz="1800" b="1" dirty="0" smtClean="0">
                <a:solidFill>
                  <a:srgbClr val="666666"/>
                </a:solidFill>
              </a:rPr>
              <a:t>software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endParaRPr lang="it-IT" sz="1800" b="1" dirty="0">
              <a:solidFill>
                <a:srgbClr val="666666"/>
              </a:solidFill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rgbClr val="674EA7"/>
              </a:buClr>
              <a:buSzPct val="100000"/>
              <a:buFont typeface="Noto Sans Symbols"/>
              <a:buChar char="➔"/>
            </a:pPr>
            <a:r>
              <a:rPr lang="it-IT" sz="2000" b="1" dirty="0" smtClean="0">
                <a:solidFill>
                  <a:srgbClr val="666666"/>
                </a:solidFill>
              </a:rPr>
              <a:t>SOFT-SYSTEMTECH </a:t>
            </a:r>
            <a:r>
              <a:rPr lang="it-IT" sz="2000" dirty="0">
                <a:solidFill>
                  <a:srgbClr val="434343"/>
                </a:solidFill>
              </a:rPr>
              <a:t>- </a:t>
            </a:r>
            <a:r>
              <a:rPr lang="it-IT" sz="2000" dirty="0">
                <a:solidFill>
                  <a:schemeClr val="dk1"/>
                </a:solidFill>
              </a:rPr>
              <a:t>Tecnico superiore per i metodi e le tecnologie per lo sviluppo di sistemi di </a:t>
            </a:r>
            <a:r>
              <a:rPr lang="it-IT" sz="2000" dirty="0" smtClean="0">
                <a:solidFill>
                  <a:schemeClr val="dk1"/>
                </a:solidFill>
              </a:rPr>
              <a:t>software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Edizione </a:t>
            </a:r>
            <a:r>
              <a:rPr lang="it-I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 </a:t>
            </a:r>
          </a:p>
        </p:txBody>
      </p:sp>
      <p:cxnSp>
        <p:nvCxnSpPr>
          <p:cNvPr id="95" name="Shape 95"/>
          <p:cNvCxnSpPr/>
          <p:nvPr/>
        </p:nvCxnSpPr>
        <p:spPr>
          <a:xfrm flipH="1">
            <a:off x="2770905" y="0"/>
            <a:ext cx="41563" cy="6858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6" name="Shape 96" descr="\\srv-its\Amministrazione\13 - PUBBLICITA' - ORIENTAMENTO\PRESENTAZIONE ITS E CORSO\Presentazione ITS 2017\Presentazione Sistema ITS TOSCANA\Loghi\Loghi Aree\PNG\Declinazioni aree_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30" y="1260764"/>
            <a:ext cx="2438397" cy="70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4918363"/>
            <a:ext cx="2359210" cy="179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869" y="4918363"/>
            <a:ext cx="2863803" cy="17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8">
            <a:alphaModFix/>
          </a:blip>
          <a:srcRect l="49665" t="66697" r="5979" b="6458"/>
          <a:stretch/>
        </p:blipFill>
        <p:spPr>
          <a:xfrm>
            <a:off x="99025" y="2493818"/>
            <a:ext cx="2325520" cy="81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/>
        </p:nvSpPr>
        <p:spPr>
          <a:xfrm>
            <a:off x="2836529" y="3937868"/>
            <a:ext cx="6468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VITA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b="1" u="sng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TECNOLOGIE DELLA VITA </a:t>
            </a:r>
            <a:endParaRPr lang="it-IT" sz="1200" u="sng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Fiorentina 1, Edificio 36 53100 SIENA (SI)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www.itsvita.it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Contatti 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Stefano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Chiellini 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Tel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0577.231211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e‐mail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info@itsvita.it</a:t>
            </a:r>
          </a:p>
        </p:txBody>
      </p:sp>
    </p:spTree>
    <p:extLst>
      <p:ext uri="{BB962C8B-B14F-4D97-AF65-F5344CB8AC3E}">
        <p14:creationId xmlns:p14="http://schemas.microsoft.com/office/powerpoint/2010/main" val="11135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MIUR.eps"/>
          <p:cNvPicPr preferRelativeResize="0"/>
          <p:nvPr/>
        </p:nvPicPr>
        <p:blipFill rotWithShape="1">
          <a:blip r:embed="rId3">
            <a:alphaModFix/>
          </a:blip>
          <a:srcRect b="83604"/>
          <a:stretch/>
        </p:blipFill>
        <p:spPr>
          <a:xfrm>
            <a:off x="6806615" y="6230310"/>
            <a:ext cx="1295400" cy="27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LogoITSAR-def.eps"/>
          <p:cNvPicPr preferRelativeResize="0"/>
          <p:nvPr/>
        </p:nvPicPr>
        <p:blipFill rotWithShape="1">
          <a:blip r:embed="rId4">
            <a:alphaModFix/>
          </a:blip>
          <a:srcRect r="71017"/>
          <a:stretch/>
        </p:blipFill>
        <p:spPr>
          <a:xfrm>
            <a:off x="8281935" y="6218169"/>
            <a:ext cx="362883" cy="307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>
            <a:off x="8152146" y="6141812"/>
            <a:ext cx="0" cy="4595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>
            <a:off x="2606938" y="374618"/>
            <a:ext cx="592974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674EA7"/>
                </a:solidFill>
              </a:rPr>
              <a:t>PROBIT 2.0</a:t>
            </a:r>
            <a:r>
              <a:rPr lang="it-IT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>
                <a:solidFill>
                  <a:schemeClr val="dk1"/>
                </a:solidFill>
              </a:rPr>
              <a:t>- Tecnico superiore per il sistema qualità di prodotti e processi a base biotecnologica.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01402" y="1443787"/>
            <a:ext cx="7861973" cy="4585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Figura professionale: 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Tecnico superiore per il sistema qualità di prodotti e processi a base biotecnologica</a:t>
            </a:r>
          </a:p>
          <a:p>
            <a:pPr marL="285750" marR="0" lvl="0" indent="-285750" algn="ctr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Competenze: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Gestione e controllo della qualità nei comparti chimico, chimico farmaceutico. Controllare il processo produttivo dalla progettazione dei processi alla realizzazione dei prodotti applicando gli standard operativi. Seguire la fase controllo e supervisione del sistema qualità , Lean </a:t>
            </a:r>
            <a:r>
              <a:rPr lang="it-IT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Manufactoring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 </a:t>
            </a:r>
            <a:r>
              <a:rPr lang="it-IT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Operational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Excellence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Contenuti del corso: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Chimico- Biologiche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Biotecnologico Farmaceutiche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sulle Elaborazioni e gestione delle procedure della qualità aziendale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Giuridico Economiche del settore Farmaceutico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Comunicative Relazionali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Disciplina Organizzativo Gestionali</a:t>
            </a:r>
          </a:p>
          <a:p>
            <a:pPr marR="0" lvl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9" name="Shape 109" descr="C:\Users\tbasilico\Desktop\Presentazione Sistema ITS TOSCANA\Loghi\Loghi Aree\PNG\Declinazioni aree_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984" y="293186"/>
            <a:ext cx="1626900" cy="52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MIUR.eps"/>
          <p:cNvPicPr preferRelativeResize="0"/>
          <p:nvPr/>
        </p:nvPicPr>
        <p:blipFill rotWithShape="1">
          <a:blip r:embed="rId3">
            <a:alphaModFix/>
          </a:blip>
          <a:srcRect b="83603"/>
          <a:stretch/>
        </p:blipFill>
        <p:spPr>
          <a:xfrm>
            <a:off x="6806615" y="6230310"/>
            <a:ext cx="1295400" cy="2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LogoITSAR-def.eps"/>
          <p:cNvPicPr preferRelativeResize="0"/>
          <p:nvPr/>
        </p:nvPicPr>
        <p:blipFill rotWithShape="1">
          <a:blip r:embed="rId4">
            <a:alphaModFix/>
          </a:blip>
          <a:srcRect r="71017"/>
          <a:stretch/>
        </p:blipFill>
        <p:spPr>
          <a:xfrm>
            <a:off x="8281935" y="6218169"/>
            <a:ext cx="363000" cy="30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>
            <a:off x="8152146" y="6141812"/>
            <a:ext cx="0" cy="4595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/>
          <p:nvPr/>
        </p:nvSpPr>
        <p:spPr>
          <a:xfrm>
            <a:off x="2606938" y="374618"/>
            <a:ext cx="5929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rgbClr val="666666"/>
                </a:solidFill>
              </a:rPr>
              <a:t>SOFT-SYSTEMTECH</a:t>
            </a:r>
            <a:r>
              <a:rPr lang="it-IT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>
                <a:solidFill>
                  <a:schemeClr val="dk1"/>
                </a:solidFill>
              </a:rPr>
              <a:t>- Tecnico superiore per i metodi e le tecnologie per lo sviluppo di sistemi di software.</a:t>
            </a:r>
          </a:p>
          <a:p>
            <a:pPr marL="0" marR="0" lvl="0" indent="-6985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01402" y="1443787"/>
            <a:ext cx="7862100" cy="45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Figura professionale: 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Tecnico superiore per il sistema qualità di prodotti e processi a base biotecnologica</a:t>
            </a:r>
          </a:p>
          <a:p>
            <a:pPr marL="285750" marR="0" lvl="0" indent="-285750" algn="ctr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Competenze: </a:t>
            </a:r>
          </a:p>
          <a:p>
            <a:pPr marL="285750" marR="0" lvl="0" indent="-285750" rtl="0">
              <a:spcBef>
                <a:spcPts val="0"/>
              </a:spcBef>
              <a:buClr>
                <a:schemeClr val="dk1"/>
              </a:buClr>
              <a:buFont typeface="Noto Sans Symbols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Gestire lo sviluppo di un sistema e delle sue fasi; Progettazione e sviluppo sistemi elaborazione dati. Redigere specifiche di  un sistema sull’architettura e infrastruttura hardware. Valutare le caratteristiche di un sistema e gestirne l’evoluzione rispetto alla normativa.</a:t>
            </a:r>
          </a:p>
          <a:p>
            <a:pPr marR="0" lvl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it-IT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Contenuti del corso: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Architettura e servizi di Business </a:t>
            </a:r>
            <a:r>
              <a:rPr lang="it-IT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Intelligens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 Big Data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Sistemistica e networking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gestione e Sviluppo sistemi software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Cyber </a:t>
            </a: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security e qualità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Discipline Comunicative Relazionali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Calibri"/>
              <a:buChar char="❖"/>
            </a:pPr>
            <a:r>
              <a:rPr lang="it-IT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Disciplina Organizzativo Gestionali</a:t>
            </a:r>
          </a:p>
          <a:p>
            <a:pPr marR="0" lvl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9" name="Shape 119" descr="C:\Users\tbasilico\Desktop\Presentazione Sistema ITS TOSCANA\Loghi\Loghi Aree\PNG\Declinazioni aree_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984" y="293186"/>
            <a:ext cx="16269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 l="49665" t="66697" r="5979" b="6458"/>
          <a:stretch/>
        </p:blipFill>
        <p:spPr>
          <a:xfrm>
            <a:off x="277975" y="257325"/>
            <a:ext cx="1626900" cy="59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7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84777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951018" y="803345"/>
            <a:ext cx="6192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è"/>
            </a:pP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4.0 _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Innovazione delle Produzioni e Trasformazioni Agrarie, Agro‐Alimentari e Agro‐Industriali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è"/>
            </a:pP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IDENTITY MANAGEMENT _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Gestione, Valorizzazione e Marketing delle Produzioni Agrarie, Agro‐Alimentari 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Agro‐Industriali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44461" y="0"/>
            <a:ext cx="2668009" cy="6858000"/>
            <a:chOff x="144461" y="0"/>
            <a:chExt cx="2668009" cy="6858000"/>
          </a:xfrm>
        </p:grpSpPr>
        <p:cxnSp>
          <p:nvCxnSpPr>
            <p:cNvPr id="7" name="Connettore 1 6"/>
            <p:cNvCxnSpPr/>
            <p:nvPr/>
          </p:nvCxnSpPr>
          <p:spPr>
            <a:xfrm flipH="1">
              <a:off x="2770906" y="0"/>
              <a:ext cx="41564" cy="685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22" name="Picture 2" descr="\\srv-its\Amministrazione\13 - PUBBLICITA' - ORIENTAMENTO\PRESENTAZIONE ITS E CORSO\Presentazione ITS 2017\Presentazione Sistema ITS TOSCANA\Loghi\Loghi Aree\PNG\Declinazioni aree_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1" y="2604555"/>
              <a:ext cx="2392853" cy="92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-13853" y="1052945"/>
            <a:ext cx="295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Agro-alimentare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4182" y="4793696"/>
            <a:ext cx="1731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Foto………</a:t>
            </a:r>
          </a:p>
          <a:p>
            <a:endParaRPr lang="it-IT" dirty="0"/>
          </a:p>
          <a:p>
            <a:r>
              <a:rPr lang="it-IT" dirty="0"/>
              <a:t>Se disponibili inserire foto dei corsi 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77666" y="4710569"/>
            <a:ext cx="1731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Foto………</a:t>
            </a:r>
          </a:p>
          <a:p>
            <a:endParaRPr lang="it-IT" dirty="0"/>
          </a:p>
          <a:p>
            <a:r>
              <a:rPr lang="it-IT" dirty="0"/>
              <a:t>Se disponibili inserire foto dei corsi 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/>
          <a:srcRect l="48974" t="8424" r="12310" b="40507"/>
          <a:stretch/>
        </p:blipFill>
        <p:spPr>
          <a:xfrm>
            <a:off x="502221" y="4539519"/>
            <a:ext cx="2030240" cy="167379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/>
          <a:srcRect l="30304" t="13540" r="1969" b="15574"/>
          <a:stretch/>
        </p:blipFill>
        <p:spPr>
          <a:xfrm>
            <a:off x="3079655" y="4570219"/>
            <a:ext cx="2511769" cy="1643093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937166" y="3429000"/>
            <a:ext cx="6082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ITS E.A.T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ECCELLENZA AGROALIMENTARE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TOSCANA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Giordania, 227-229 58100 GROSSETO (GR)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www.fondazione‐eat.it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/>
              <a:t>							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Contatti 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Paola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Parmeggiani </a:t>
            </a:r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Tel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0564 1791224 ‐ Cell. 333 1328663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e‐mail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info@fondazione‐eat.it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054" y="3793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LogoSistemaITS_ColoriMI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756353"/>
            <a:ext cx="3824378" cy="20587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4400" y="3103415"/>
            <a:ext cx="7426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ITS: Cosa sono?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ITS: Per chi?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ITS: Perché? </a:t>
            </a:r>
          </a:p>
          <a:p>
            <a:pPr algn="ctr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Sistema ITS</a:t>
            </a:r>
          </a:p>
          <a:p>
            <a:pPr algn="ctr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www.sistemaits.it/istituti-tecnici-superiori-its.php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589620" y="374619"/>
            <a:ext cx="592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4.0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Innovazione delle Produzioni e Trasformazioni Agrarie, Agro‐Alimentari e Agro‐Industriali</a:t>
            </a:r>
          </a:p>
        </p:txBody>
      </p:sp>
      <p:pic>
        <p:nvPicPr>
          <p:cNvPr id="7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3" y="486908"/>
            <a:ext cx="1386571" cy="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57393" y="1360662"/>
            <a:ext cx="78619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professionale: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 superiore responsabile delle produzioni e delle trasformazioni agrarie, agro alimentari e agro-industriali per l’Agricoltura 4.0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Sbocchi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occupazionali: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Settore agro-alimentare presso industrie alimentari o delle bevande, ma anche presso studi professionali per consulenze su collaudi e analisi tecniche, lavorando negli ambiti della programmazione e gestione della produzione, controllo qualità, ricerca e sviluppo e sistemi di gestione integrata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Contenuti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 corso: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base: Business English; Leadership 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 Informatica; Project Management; Cartografia; Gestione Risorse idriche; Agricoltura di Precisione e Geo-Statistica; Diritto Commerciale, del Lavoro e Agro-Alimentare, Responsabilità sociale; Gestione Qualità-Ambiente-Sicurezza e Benessere organizzativo; Tracciabilità e Certificazioni volontarie; Programmazione della Produzione; Lean Production; Economia; Logistica; Pianificazione della Produzione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Tecnico-professionali: Tecnologie Agrarie e Agro-Industriali; Allevamenti e Produzioni Animali; Macchine e Impianti; Sostenibilità ed Eco-Compatibilità delle filiere; Analisi degli Alimenti; Analisi dei Mercati e Marketing; Meccanizzazione e Gestione Macchine agricole; Laboratorio ed Applicazioni pratiche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Certificazioni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finali: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Diploma di Tecnico Superiore Responsabile delle produzioni e delle trasformazioni agrarie, agro alimentari e agro-industriali – Area Nuove tecnologie per il Made in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81524" y="60445"/>
            <a:ext cx="332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Agro-alimentare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606938" y="443894"/>
            <a:ext cx="5929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IDENTITY MANAGEMENT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Gestione, Valorizzazione e Marketing delle Produzioni Agrarie, Agro‐Alimentari e Agro‐Industriali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3" y="486908"/>
            <a:ext cx="1386571" cy="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01404" y="1399909"/>
            <a:ext cx="78619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professionale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Tecnico superiore per il controllo, la valorizzazione e il marketing delle produzioni agrarie, agro-alimentari e agro-industriali e dell’identità del territorio</a:t>
            </a:r>
          </a:p>
          <a:p>
            <a:pPr indent="-285750">
              <a:buFont typeface="Wingdings" pitchFamily="2" charset="2"/>
              <a:buChar char="v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Sbocchi occupazionali: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Settore agro-alimentare presso industrie alimentari o delle bevande, consorzi, imprese agricole, ma anche presso studi professionali per consulenze specifiche sul marketing e la ricerca di nuovi mercato, lavorando negli ambiti della valorizzazione delle produzioni</a:t>
            </a:r>
          </a:p>
          <a:p>
            <a:pPr>
              <a:buFont typeface="Wingdings" pitchFamily="2" charset="2"/>
              <a:buChar char="v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Contenuti del corso: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base: Business English; Comunicazione; Informatica; Project Management; Statistica; Principi di Nutrizione e Alimentazione; Economia; Tecniche di Negoziazione; Diritto Commerciale, del Lavoro, Agro-Alimentare e dell’Ambiente; Pianificazione e Programmazione della Produzione; Gestione Qualità-Ambiente-Sicurezza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Tecnico-professionali: Tecnologie Agrarie e Agro-Industriali; Sostenibilità ed Eco-Compatibilità delle filiere; Comunicazione del prodotto; Analisi dei Mercati; Tecniche di Vendita; Controllo Qualità dei prodotti; Logistica; Marketing e Internazionalizzazione; Sicurezza alimentare e Tracciabilità; Certificazioni volontarie; Design della confezione; Web Marketing ed E-Commerce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Certificazioni finali: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Diploma di Tecnico Superiore per il controllo, la valorizzazione e il marketing delle produzioni agrarie, agro-alimentari e agro-industriali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Area Nuove tecnologie per il Made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81524" y="88155"/>
            <a:ext cx="332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Agro-alimentare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84777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277666" y="1059458"/>
            <a:ext cx="563080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Meccanica </a:t>
            </a:r>
          </a:p>
          <a:p>
            <a:endParaRPr lang="it-IT" sz="2000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l’innovazione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e prodotti meccanici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(Corso 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i metodi e le tecnologie per lo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di sistemi di software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(Corso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H="1">
            <a:off x="2770906" y="0"/>
            <a:ext cx="41564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7" y="1259486"/>
            <a:ext cx="2302379" cy="8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037615" y="3862400"/>
            <a:ext cx="5790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ITS PER LA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MANUTENZIONE INDUSTRIALE </a:t>
            </a:r>
            <a:r>
              <a:rPr lang="it-IT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(ITS PRIME) </a:t>
            </a:r>
            <a:endParaRPr lang="it-IT" sz="12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della Repubblica,16 57016 ROSIGNANO MARITTIMO (LI)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www.itsprime.it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Contatti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Mirko Del Grande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Tel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333/2775141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e‐mail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info@itsprime.it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\\srv-its\Amministrazione\13 - PUBBLICITA' - ORIENTAMENTO\PRESENTAZIONE ITS E CORSO\Presentazione ITS 2017\Presentazione Sistema ITS TOSCANA\Loghi\Loghi Aree\PNG\Declinazioni aree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5" y="2857641"/>
            <a:ext cx="2618506" cy="8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 descr="maxresdefaul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613" y="4831896"/>
            <a:ext cx="3119788" cy="1754881"/>
          </a:xfrm>
          <a:prstGeom prst="rect">
            <a:avLst/>
          </a:prstGeom>
        </p:spPr>
      </p:pic>
      <p:pic>
        <p:nvPicPr>
          <p:cNvPr id="14" name="Immagine 13" descr="mazak.jpg"/>
          <p:cNvPicPr>
            <a:picLocks noChangeAspect="1"/>
          </p:cNvPicPr>
          <p:nvPr/>
        </p:nvPicPr>
        <p:blipFill>
          <a:blip r:embed="rId10"/>
          <a:srcRect l="27725"/>
          <a:stretch>
            <a:fillRect/>
          </a:stretch>
        </p:blipFill>
        <p:spPr>
          <a:xfrm>
            <a:off x="274567" y="4831895"/>
            <a:ext cx="1905000" cy="17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52190" y="465698"/>
            <a:ext cx="5929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Titolo corso: 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Tecnico Superiore per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l’innovazione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e prodotti meccanici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" y="465698"/>
            <a:ext cx="1558248" cy="6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641994" y="96366"/>
            <a:ext cx="37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Meccanica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0658" y="1556667"/>
            <a:ext cx="82613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professionale </a:t>
            </a:r>
          </a:p>
          <a:p>
            <a:pPr marL="285750" indent="-28575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Tecnico Superiore per l’innovazione di processi e prodotti meccanici</a:t>
            </a:r>
          </a:p>
          <a:p>
            <a:pPr marL="285750" indent="-285750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Sintesi delle competenze in uscita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Tecniche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progettazione,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prototipazione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industrializzazione di prodotti meccanici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(CAD,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3D, CAM, FEM,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prototipazione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rapida)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Tecnologie e metodi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lavorazione dei diversi materiali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(metallici, non metallici e compositi)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configurazione e manutenzione di sistemi e impianti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metodologie di analisi e prevenzione dei guasti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 in qualità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delle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normative di sicurezza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settore elettrico/elettronico e meccanico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Ottimizzazione delle fasi del processo industriale (LEAN),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dalla produzione alla commercializzazione e al post vendita</a:t>
            </a:r>
          </a:p>
          <a:p>
            <a:pPr>
              <a:buFont typeface="Arial" pitchFamily="34" charset="0"/>
              <a:buChar char="•"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Dove si inserisce in azienda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ufficio tecnico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industrializzazione dei processi e prodotti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pianificazione della produzione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 di progettazione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meccanica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settore della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manutenzione impianti</a:t>
            </a:r>
          </a:p>
          <a:p>
            <a:pPr>
              <a:buFont typeface="Arial" pitchFamily="34" charset="0"/>
              <a:buChar char="•"/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Sede del corso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Pistoia</a:t>
            </a:r>
          </a:p>
          <a:p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606938" y="374619"/>
            <a:ext cx="592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Titolo corso </a:t>
            </a:r>
          </a:p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Tecnico Superiore per i metodi e le tecnologie per lo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di sistemi di software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0658" y="1736782"/>
            <a:ext cx="8261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professionale </a:t>
            </a:r>
          </a:p>
          <a:p>
            <a:pPr marL="285750" indent="-285750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Tecnico Superiore per i metodi e le tecnologie per lo sviluppo di sistemi di software</a:t>
            </a:r>
          </a:p>
          <a:p>
            <a:pPr marL="285750" indent="-285750"/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Sintesi delle competenze in uscita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Sviluppo, configurazione e gestione e dei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 Informativi Aziendali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Progettazione e installazione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 LAN e WAN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Programmazione di interfacce e di sistemi software per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l’automazione delle macchine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Impiego dei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 di intelligenza artificiale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la progettazione, gestione e integrazione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impianti automatizzati e robotici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 delle specifiche per la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sicurezza dei sistemi informatici (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Programmazione dei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analisi 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trattamento dei flussi di dati</a:t>
            </a:r>
          </a:p>
          <a:p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Dove si inserisce in azienda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Negli uffici tecnici per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l’automazione dei sistemi produttivi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laboratori di progettazione e programmazione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sistemi di automazione industriale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settore della programmazione e manutenzione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impianti industriali robotizzati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centri elaborazione dati (CED)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delle aziende</a:t>
            </a:r>
          </a:p>
          <a:p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Sede del corso</a:t>
            </a:r>
          </a:p>
          <a:p>
            <a:pPr indent="-28575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Firenze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Pistoia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\\srv-its\Amministrazione\13 - PUBBLICITA' - ORIENTAMENTO\PRESENTAZIONE ITS E CORSO\Presentazione ITS 2017\Presentazione Sistema ITS TOSCANA\Loghi\Loghi Aree\PNG\Declinazioni aree_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7" y="429382"/>
            <a:ext cx="2245908" cy="7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15502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951019" y="1197986"/>
            <a:ext cx="59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il coordinamento dei processi di progettazione, comunicazione e marketing del prodotto moda (pelletteria e tessile/abbigliamento)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MITA7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”The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Development”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(parte delle UF saranno svolte in lingua inglese)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Tecnico superiore di processo e prodotto per la nobilitazione degli articoli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GreenMITA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44461" y="-13855"/>
            <a:ext cx="2668009" cy="6858000"/>
            <a:chOff x="144461" y="0"/>
            <a:chExt cx="2668009" cy="6858000"/>
          </a:xfrm>
        </p:grpSpPr>
        <p:cxnSp>
          <p:nvCxnSpPr>
            <p:cNvPr id="7" name="Connettore 1 6"/>
            <p:cNvCxnSpPr/>
            <p:nvPr/>
          </p:nvCxnSpPr>
          <p:spPr>
            <a:xfrm flipH="1">
              <a:off x="2770906" y="0"/>
              <a:ext cx="41564" cy="685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22" name="Picture 2" descr="\\srv-its\Amministrazione\13 - PUBBLICITA' - ORIENTAMENTO\PRESENTAZIONE ITS E CORSO\Presentazione ITS 2017\Presentazione Sistema ITS TOSCANA\Loghi\Loghi Aree\PNG\Declinazioni aree_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1" y="2604555"/>
              <a:ext cx="2392853" cy="92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3532909" y="734280"/>
            <a:ext cx="437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Moda</a:t>
            </a:r>
            <a:endParaRPr lang="it-IT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441">
            <a:off x="720997" y="4400724"/>
            <a:ext cx="1474862" cy="19665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51019" y="3860240"/>
            <a:ext cx="566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FONDAZIONE ITS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 - MADE IN ITALY TUSCANY ACADEMY </a:t>
            </a:r>
            <a:endParaRPr lang="it-IT" sz="1200" u="sng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Castello dell’Acciaiolo, Via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Pantin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50018 SCANDICCI (FI) </a:t>
            </a:r>
          </a:p>
          <a:p>
            <a:pPr lvl="0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www.mitacademy.it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22917" y="4553000"/>
            <a:ext cx="229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Dott.ssa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Antonella Vitiello </a:t>
            </a: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+39 055 </a:t>
            </a: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9335306</a:t>
            </a: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e‐mail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info@mitacademy.it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4710569"/>
            <a:ext cx="2932941" cy="16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105891" y="291489"/>
            <a:ext cx="6430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Tecnico superiore per il coordinamento dei processi di progettazione, comunicazione e marketing del prodotto moda (pelletteria e tessile/abbigliamento) -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MITA7 ”The Development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3" y="486908"/>
            <a:ext cx="1386571" cy="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-124705" y="1198934"/>
            <a:ext cx="218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Moda</a:t>
            </a:r>
            <a:endParaRPr lang="it-IT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091" y="1620618"/>
            <a:ext cx="85205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FIGURA PROFESSIONALE</a:t>
            </a:r>
            <a:r>
              <a:rPr lang="it-IT" sz="1600" dirty="0"/>
              <a:t>: </a:t>
            </a:r>
            <a:r>
              <a:rPr lang="it-IT" sz="1600" dirty="0" smtClean="0"/>
              <a:t>Tecnico </a:t>
            </a:r>
            <a:r>
              <a:rPr lang="it-IT" sz="1600" dirty="0"/>
              <a:t>superiore per il coordinamento dei processi di progettazione, comunicazione e marketing del prodotto </a:t>
            </a:r>
            <a:r>
              <a:rPr lang="it-IT" sz="1600" dirty="0" smtClean="0"/>
              <a:t>moda. Lo </a:t>
            </a:r>
            <a:r>
              <a:rPr lang="it-IT" sz="1600" dirty="0"/>
              <a:t>scopo è quello di creare figure con comprovata esperienza, atte al coordinamento e al tutoraggio, a conoscenza di tutto il processo di produzione, in grado di gestire e risolvere i problemi che nascono nei vari passaggi delle lavorazioni. Queste hanno le competenze per scegliere e utilizzare materie prime, prodotti intermedi e finali della filiera produttiva; ricercare e utilizzare le leve di marketing; sviluppare e implementare le tecniche di progettazione, prototipazione ed industrializzazione nell’ambito del prodotto moda (accessori pelle/abbigliamento); contribuire alla valutazione del sistema dei vincoli normativi, tecnici, stilistici e commerciali riferiti al prodotto di industrializzazione</a:t>
            </a:r>
            <a:r>
              <a:rPr lang="it-IT" sz="1600" dirty="0" smtClean="0"/>
              <a:t>.</a:t>
            </a:r>
          </a:p>
          <a:p>
            <a:pPr marL="285750" indent="-285750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 smtClean="0"/>
              <a:t>SBOCCHI </a:t>
            </a:r>
            <a:r>
              <a:rPr lang="it-IT" sz="1600" b="1" dirty="0"/>
              <a:t>OCCUPAZIONALI</a:t>
            </a:r>
            <a:r>
              <a:rPr lang="it-IT" sz="1600" dirty="0"/>
              <a:t>: Il Tecnico Superiore previsto opera in contesti in cui si progettano e si realizzano i prodotti moda (prodotti e accessori di pelletteria, prodotti di abbigliamento); potrà svolgere la propria attività all’interno di aziende del settore di piccola, media e grande dimensione, laboratori artigianali, studi di progettazione. Si occuperà delle produzioni/relazioni in sedi nazionali e/o estere, essendo sempre più il ruolo del business della moda di connotazione interplanetaria,  con la globalizzazione, quale fattore caratterizzante. </a:t>
            </a:r>
            <a:r>
              <a:rPr lang="it-IT" sz="1600" dirty="0" smtClean="0"/>
              <a:t>Inoltre </a:t>
            </a:r>
            <a:r>
              <a:rPr lang="it-IT" sz="1600" dirty="0"/>
              <a:t>la peculiarità del percorso formativo prevede azioni di stage all’estero e in termini di potenzialità occupazionale l’ambito di riferimento è nazionale e internazionale.</a:t>
            </a:r>
          </a:p>
          <a:p>
            <a:pPr marL="285750" indent="-285750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CERTIFICAZIONE FINALE</a:t>
            </a:r>
            <a:r>
              <a:rPr lang="it-IT" sz="1600" dirty="0"/>
              <a:t>: Diploma di Tecnico Superiore di V livello del Quadro europeo </a:t>
            </a:r>
            <a:r>
              <a:rPr lang="it-IT" sz="1600" dirty="0" smtClean="0"/>
              <a:t>delle qualifiche </a:t>
            </a:r>
            <a:r>
              <a:rPr lang="it-IT" sz="1600" dirty="0"/>
              <a:t>per l’apprendimento permanente (E.Q.F</a:t>
            </a:r>
            <a:r>
              <a:rPr lang="it-IT" sz="1600" dirty="0" smtClean="0"/>
              <a:t>.).</a:t>
            </a:r>
            <a:endParaRPr lang="it-IT" sz="1600" dirty="0"/>
          </a:p>
          <a:p>
            <a:pPr>
              <a:buClr>
                <a:srgbClr val="CC0000"/>
              </a:buClr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3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06616" y="623031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81936" y="621817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52146" y="614181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133587" y="374617"/>
            <a:ext cx="651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Tecnico superiore di processo e prodotto per la nobilitazione degli articoli moda -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GreenMITA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8" y="362213"/>
            <a:ext cx="1386571" cy="5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-55430" y="991109"/>
            <a:ext cx="218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Moda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5868" y="1298886"/>
            <a:ext cx="85426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FIGURA PROFESSIONALE:</a:t>
            </a:r>
            <a:r>
              <a:rPr lang="it-IT" sz="1600" dirty="0"/>
              <a:t> Tecnico superiore di processo e prodotto per la nobilitazione degli articoli tessili – abbigliamento che è in grado di valutare il prototipo in termini di operatività nella produzione e di impatto rispetto al sistema qualità integrato; gestire, coordinare e controllare le attività necessarie per pervenire alla realizzazione di prodotti ecologicamente sostenibili; effettuare la programmazione operativa degli ordini di acquisto, coerentemente con le esigenze (</a:t>
            </a:r>
            <a:r>
              <a:rPr lang="it-IT" sz="1600" dirty="0" smtClean="0"/>
              <a:t>produttive/commerciali/ambientali/sociali</a:t>
            </a:r>
            <a:r>
              <a:rPr lang="it-IT" sz="1600" dirty="0"/>
              <a:t>) dell'azienda e con i criteri di gestione ottimale delle scorte; analizzare gli output ambientali e i fattori di rischio del processo produttivo in riferimento a luoghi, attrezzature, macchinari, impianti e personale coinvolto allo scopo di produrre beni ecosostenibili</a:t>
            </a:r>
            <a:r>
              <a:rPr lang="it-IT" sz="1600" dirty="0" smtClean="0"/>
              <a:t>.</a:t>
            </a:r>
          </a:p>
          <a:p>
            <a:pPr marL="285750" indent="-28575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SBOCCHI OCCUPAZIONALI:</a:t>
            </a:r>
            <a:r>
              <a:rPr lang="it-IT" sz="1600" dirty="0"/>
              <a:t> Il profilo delineato è parte attiva nell’implementazione dello sforzo che il mondo produttivo sta mettendo in atto sul tema della “responsabilità” e della “qualità” di settore ed ha una formazione sia di tipo </a:t>
            </a:r>
            <a:r>
              <a:rPr lang="it-IT" sz="1600" dirty="0" smtClean="0"/>
              <a:t>legislativo/normativo, </a:t>
            </a:r>
            <a:r>
              <a:rPr lang="it-IT" sz="1600" dirty="0"/>
              <a:t>sia di tipo tecnico/operativo nel vasto ambito della “green fashion”. Lo scopo è quello di aumentare l’occupazione dei giovani per mezzo di una formazione orientata alla sostenibilità (nella sua accezione più ampia, quella che concerne gli impatti sugli ecosistemi e sui socio-sistemi) tra le lavorazioni di diverse fasi del ciclo produttivo del sistema moda, volgendo però le tematiche della qualità dei prodotti e dei processi del sistema della moda verso un upgrade che concerne il </a:t>
            </a:r>
            <a:r>
              <a:rPr lang="it-IT" sz="1600" dirty="0" err="1"/>
              <a:t>risk</a:t>
            </a:r>
            <a:r>
              <a:rPr lang="it-IT" sz="1600" dirty="0"/>
              <a:t> </a:t>
            </a:r>
            <a:r>
              <a:rPr lang="it-IT" sz="1600" dirty="0" err="1"/>
              <a:t>based</a:t>
            </a:r>
            <a:r>
              <a:rPr lang="it-IT" sz="1600" dirty="0"/>
              <a:t> </a:t>
            </a:r>
            <a:r>
              <a:rPr lang="it-IT" sz="1600" dirty="0" err="1"/>
              <a:t>thinking</a:t>
            </a:r>
            <a:r>
              <a:rPr lang="it-IT" sz="1600" dirty="0"/>
              <a:t> che sostanzia le tematiche dell’</a:t>
            </a:r>
            <a:r>
              <a:rPr lang="it-IT" sz="1600" dirty="0" err="1"/>
              <a:t>ecosostenibilità</a:t>
            </a:r>
            <a:r>
              <a:rPr lang="it-IT" sz="1600" dirty="0"/>
              <a:t> sui processi produttivi</a:t>
            </a:r>
            <a:r>
              <a:rPr lang="it-IT" sz="1600" dirty="0" smtClean="0"/>
              <a:t>.</a:t>
            </a:r>
          </a:p>
          <a:p>
            <a:pPr marL="285750" indent="-285750" algn="just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CERTIFICAZIONE FINALE</a:t>
            </a:r>
            <a:r>
              <a:rPr lang="it-IT" sz="1600" dirty="0"/>
              <a:t>: Diploma di Tecnico Superiore di V livello del Quadro europeo delle qualifiche per l’apprendimento permanente (E.Q.F</a:t>
            </a:r>
            <a:r>
              <a:rPr lang="it-IT" sz="1600" dirty="0" smtClean="0"/>
              <a:t>.).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986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84777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166837" y="1162978"/>
            <a:ext cx="56308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Tecnico Superiore per la Produzione di Artefatti Artistici Orafi ed Argentieri (</a:t>
            </a:r>
            <a:r>
              <a:rPr lang="it-IT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TOSC.ORA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</a:t>
            </a:r>
            <a:r>
              <a:rPr lang="it-IT" sz="2000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Tecnico Superiore per la gestione di strutture turistico ricettive – Innovazione di processo e di prodotto nella filiera turismo e cultura (</a:t>
            </a:r>
            <a:r>
              <a:rPr lang="it-IT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G.I.C. Gestione Impresa e Cultura</a:t>
            </a:r>
            <a:r>
              <a:rPr lang="it-IT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36075" y="495568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79139" y="0"/>
            <a:ext cx="2633331" cy="6858000"/>
            <a:chOff x="179139" y="0"/>
            <a:chExt cx="2633331" cy="6858000"/>
          </a:xfrm>
        </p:grpSpPr>
        <p:cxnSp>
          <p:nvCxnSpPr>
            <p:cNvPr id="7" name="Connettore 1 6"/>
            <p:cNvCxnSpPr/>
            <p:nvPr/>
          </p:nvCxnSpPr>
          <p:spPr>
            <a:xfrm flipH="1">
              <a:off x="2770906" y="0"/>
              <a:ext cx="41564" cy="685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46" name="Picture 2" descr="\\srv-its\Amministrazione\13 - PUBBLICITA' - ORIENTAMENTO\PRESENTAZIONE ITS E CORSO\Presentazione ITS 2017\Presentazione Sistema ITS TOSCANA\Loghi\Loghi Aree\PNG\Declinazioni aree_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39" y="2798618"/>
              <a:ext cx="2500912" cy="73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/>
          <p:cNvSpPr txBox="1"/>
          <p:nvPr/>
        </p:nvSpPr>
        <p:spPr>
          <a:xfrm>
            <a:off x="2951018" y="4118352"/>
            <a:ext cx="5846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FONDAZIONE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TECNOLOGIE INNOVATIVE PER </a:t>
            </a:r>
            <a:r>
              <a:rPr lang="it-IT" sz="1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BENI E LE ATTIVITÀ CULTURALI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 TURISMO ARTE E BENI CULTURALI TAB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di Capaccio, 1 50123 FIRENZE (FI)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hlinkClick r:id="rId6"/>
              </a:rPr>
              <a:t>www.fondazionetab.it</a:t>
            </a:r>
            <a:r>
              <a:rPr lang="it-IT" sz="1200" dirty="0" smtClean="0"/>
              <a:t>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Contatti 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Veronica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Pasquini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Tel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055/2616051 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e‐mail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info@fondazionetab.it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ntonio\Desktop\tabpostF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9" y="5084973"/>
            <a:ext cx="1772980" cy="16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io\Desktop\24643333666_36e71bcf15_b-1716x700_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69" y="5125468"/>
            <a:ext cx="3671457" cy="14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9"/>
          <p:cNvPicPr/>
          <p:nvPr/>
        </p:nvPicPr>
        <p:blipFill>
          <a:blip r:embed="rId2"/>
          <a:srcRect b="83614"/>
          <a:stretch/>
        </p:blipFill>
        <p:spPr>
          <a:xfrm>
            <a:off x="6806520" y="6230160"/>
            <a:ext cx="1293840" cy="277560"/>
          </a:xfrm>
          <a:prstGeom prst="rect">
            <a:avLst/>
          </a:prstGeom>
          <a:ln>
            <a:noFill/>
          </a:ln>
        </p:spPr>
      </p:pic>
      <p:pic>
        <p:nvPicPr>
          <p:cNvPr id="285" name="Picture 10"/>
          <p:cNvPicPr/>
          <p:nvPr/>
        </p:nvPicPr>
        <p:blipFill>
          <a:blip r:embed="rId3"/>
          <a:srcRect r="71015"/>
          <a:stretch/>
        </p:blipFill>
        <p:spPr>
          <a:xfrm>
            <a:off x="8281800" y="6218280"/>
            <a:ext cx="361440" cy="306360"/>
          </a:xfrm>
          <a:prstGeom prst="rect">
            <a:avLst/>
          </a:prstGeom>
          <a:ln>
            <a:noFill/>
          </a:ln>
        </p:spPr>
      </p:pic>
      <p:sp>
        <p:nvSpPr>
          <p:cNvPr id="286" name="Line 1"/>
          <p:cNvSpPr/>
          <p:nvPr/>
        </p:nvSpPr>
        <p:spPr>
          <a:xfrm>
            <a:off x="8151840" y="6141600"/>
            <a:ext cx="360" cy="45972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7" name="CustomShape 2"/>
          <p:cNvSpPr/>
          <p:nvPr/>
        </p:nvSpPr>
        <p:spPr>
          <a:xfrm>
            <a:off x="2606760" y="374760"/>
            <a:ext cx="5928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8" name="Picture 3"/>
          <p:cNvPicPr/>
          <p:nvPr/>
        </p:nvPicPr>
        <p:blipFill>
          <a:blip r:embed="rId4"/>
          <a:stretch/>
        </p:blipFill>
        <p:spPr>
          <a:xfrm>
            <a:off x="432000" y="374760"/>
            <a:ext cx="2262960" cy="663120"/>
          </a:xfrm>
          <a:prstGeom prst="rect">
            <a:avLst/>
          </a:prstGeom>
          <a:ln>
            <a:noFill/>
          </a:ln>
        </p:spPr>
      </p:pic>
      <p:sp>
        <p:nvSpPr>
          <p:cNvPr id="290" name="CustomShape 4"/>
          <p:cNvSpPr/>
          <p:nvPr/>
        </p:nvSpPr>
        <p:spPr>
          <a:xfrm>
            <a:off x="2822040" y="374760"/>
            <a:ext cx="5888160" cy="66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TOSC-ORA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Tecnico Superiore per la produzione di Artefatti Artistici Orafi ed Argentieri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432000" y="1436248"/>
            <a:ext cx="8278200" cy="445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Figura professionale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Tecnico Superiore per la produzione/riproduzione di Artefatti Artistici Orafi ed Argentieri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Sintesi delle competenze in uscita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Controllo del titolo dei metalli preziosi puri e delle leghe orafe ed argentiere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Progettazione e Modellazione del prezioso, Prototipazione rapida del gioiello attraverso la modellazione 3D con </a:t>
            </a:r>
            <a:r>
              <a:rPr lang="it-IT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Rhino</a:t>
            </a: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e Reverse </a:t>
            </a:r>
            <a:r>
              <a:rPr lang="it-IT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Engineering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Lavorazioni tradizionali a banco del prezioso: incastonatura pietre preziose, lavorazione a sbalzo e cesello, incisione, decorazione, microfusione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Finitura dell’oggetto orafo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Lavorazioni galvaniche orafe, elettrodeposizione e smalti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Monitoraggio e controllo di qualità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Conoscenza dei mercati internazionali del gioiello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 quali aziende si viene inseriti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Imprese del settore Orafo per la Modellazione del gioiello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Laboratori tradizionali di Oreficeria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Laboratori di galvanica per i preziosi e per gli accessori del settore moda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Imprese di Marketing nazionale ed internazionale per l’Oreficeria ed il Gioiello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Sede del corso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Arezzo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608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24201" y="338601"/>
            <a:ext cx="446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cs typeface="Arial"/>
              </a:rPr>
              <a:t>Cosa sono gli ITS?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1" y="172086"/>
            <a:ext cx="1140196" cy="1058753"/>
          </a:xfrm>
          <a:prstGeom prst="rect">
            <a:avLst/>
          </a:prstGeom>
        </p:spPr>
      </p:pic>
      <p:pic>
        <p:nvPicPr>
          <p:cNvPr id="4" name="Picture 3" descr="MIU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669598" y="6305595"/>
            <a:ext cx="1295400" cy="279028"/>
          </a:xfrm>
          <a:prstGeom prst="rect">
            <a:avLst/>
          </a:prstGeom>
        </p:spPr>
      </p:pic>
      <p:pic>
        <p:nvPicPr>
          <p:cNvPr id="5" name="Picture 4" descr="LogoITSAR-def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28048" y="6293454"/>
            <a:ext cx="362883" cy="3078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8258" y="6217096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43420" y="1227282"/>
            <a:ext cx="8229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Percorsi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Specializzazione Tecnica Post Diploma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Instituiti dal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Ministero dell’Università e della Ricerca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(MIUR) …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Formazione terziaria, parallela all’università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 più tecnica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strettamente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legata al mondo del lavoro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Introducono nel sistema di istruzione italiano una qualifica di livello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 Europeo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Canale di Istruzione finalizzato a creare professionalità qualificate con un’alta specializzazione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 settori strategici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lo sviluppo economico del paese,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legati a specifiche filiere economiche e territoriali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Realizzati da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Fondazioni di partecipazione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collaborazione con imprese, università, centri di ricerca, enti locali, scuole  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risposta alla domanda delle imprese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attraverso un’offerta formativa altamente qualificata,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 nuove ed elevate competenze tecniche</a:t>
            </a:r>
          </a:p>
        </p:txBody>
      </p:sp>
    </p:spTree>
    <p:extLst>
      <p:ext uri="{BB962C8B-B14F-4D97-AF65-F5344CB8AC3E}">
        <p14:creationId xmlns:p14="http://schemas.microsoft.com/office/powerpoint/2010/main" val="40243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9"/>
          <p:cNvPicPr/>
          <p:nvPr/>
        </p:nvPicPr>
        <p:blipFill>
          <a:blip r:embed="rId2"/>
          <a:srcRect b="83614"/>
          <a:stretch/>
        </p:blipFill>
        <p:spPr>
          <a:xfrm>
            <a:off x="6806520" y="6230160"/>
            <a:ext cx="1293840" cy="277560"/>
          </a:xfrm>
          <a:prstGeom prst="rect">
            <a:avLst/>
          </a:prstGeom>
          <a:ln>
            <a:noFill/>
          </a:ln>
        </p:spPr>
      </p:pic>
      <p:pic>
        <p:nvPicPr>
          <p:cNvPr id="293" name="Picture 10"/>
          <p:cNvPicPr/>
          <p:nvPr/>
        </p:nvPicPr>
        <p:blipFill>
          <a:blip r:embed="rId3"/>
          <a:srcRect r="71015"/>
          <a:stretch/>
        </p:blipFill>
        <p:spPr>
          <a:xfrm>
            <a:off x="8281800" y="6218280"/>
            <a:ext cx="361440" cy="306360"/>
          </a:xfrm>
          <a:prstGeom prst="rect">
            <a:avLst/>
          </a:prstGeom>
          <a:ln>
            <a:noFill/>
          </a:ln>
        </p:spPr>
      </p:pic>
      <p:sp>
        <p:nvSpPr>
          <p:cNvPr id="294" name="Line 1"/>
          <p:cNvSpPr/>
          <p:nvPr/>
        </p:nvSpPr>
        <p:spPr>
          <a:xfrm>
            <a:off x="8151840" y="6141600"/>
            <a:ext cx="360" cy="45972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5" name="CustomShape 2"/>
          <p:cNvSpPr/>
          <p:nvPr/>
        </p:nvSpPr>
        <p:spPr>
          <a:xfrm>
            <a:off x="2606760" y="374760"/>
            <a:ext cx="5928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6" name="Picture 3"/>
          <p:cNvPicPr/>
          <p:nvPr/>
        </p:nvPicPr>
        <p:blipFill>
          <a:blip r:embed="rId4"/>
          <a:stretch/>
        </p:blipFill>
        <p:spPr>
          <a:xfrm>
            <a:off x="432000" y="374760"/>
            <a:ext cx="2262960" cy="66312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2618280" y="504000"/>
            <a:ext cx="630864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G.I.C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(Gestione Impresa e cultura) Tecnico Superiore per la gestione di strutture turistico-ricettive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432720" y="1899272"/>
            <a:ext cx="7486920" cy="43190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Figura professionale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Tecnico Superiore per la gestione di strutture turistico-ricettive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Sintesi delle competenze in uscita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Analisi ed interpretazione del mercato turistico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Gestione delle relazioni tra i diversi reparti di impresa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Coordinamento dei rapporti con fornitori e clienti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Pianificazione di attività di promozione e commercializzazione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Customer satisfaction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Revenue Management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Dove si inserisce in azienda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come assistente alla Direzione nelle strutture ricettive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come responsabile dell’accoglienza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come addetto al marketing e alle vendite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come addetto al booking e al back office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Sede del corso</a:t>
            </a: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Siena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Informazioni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www.fondazionetab.it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9988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309" y="319794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Avvio Corsi: Ottobre 2017</a:t>
            </a:r>
            <a:endParaRPr lang="it-IT" dirty="0"/>
          </a:p>
        </p:txBody>
      </p:sp>
      <p:pic>
        <p:nvPicPr>
          <p:cNvPr id="4" name="Immagine 3" descr="LogoSistemaITS_ColoriMI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756353"/>
            <a:ext cx="3824378" cy="20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17604" y="1074396"/>
            <a:ext cx="437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Costi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2621946" y="6220562"/>
            <a:ext cx="2043731" cy="44021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5038937" y="6179286"/>
            <a:ext cx="572515" cy="4857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67476" y="6229211"/>
            <a:ext cx="0" cy="523563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295430" y="535702"/>
            <a:ext cx="154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 descr="LogoSistemaITS_ColoriMIU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46" y="196711"/>
            <a:ext cx="2694026" cy="145028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82293" y="2523675"/>
            <a:ext cx="8491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Con l’intervento della Regione Toscana … </a:t>
            </a:r>
          </a:p>
          <a:p>
            <a:endParaRPr lang="it-IT" b="1" dirty="0" smtClean="0"/>
          </a:p>
          <a:p>
            <a:r>
              <a:rPr lang="it-IT" b="1" dirty="0"/>
              <a:t>P</a:t>
            </a:r>
            <a:r>
              <a:rPr lang="it-IT" b="1" dirty="0" smtClean="0"/>
              <a:t>er </a:t>
            </a:r>
            <a:r>
              <a:rPr lang="it-IT" b="1" dirty="0"/>
              <a:t>il biennio </a:t>
            </a:r>
            <a:r>
              <a:rPr lang="it-IT" b="1" dirty="0" smtClean="0"/>
              <a:t>2017-2017 </a:t>
            </a:r>
            <a:r>
              <a:rPr lang="it-IT" b="1" u="sng" dirty="0" smtClean="0"/>
              <a:t>alcuni</a:t>
            </a:r>
            <a:r>
              <a:rPr lang="it-IT" b="1" dirty="0" smtClean="0"/>
              <a:t> corsi sono gratuiti</a:t>
            </a:r>
            <a:r>
              <a:rPr lang="it-IT" dirty="0" smtClean="0"/>
              <a:t>,  perché finanziati </a:t>
            </a:r>
            <a:r>
              <a:rPr lang="it-IT" dirty="0"/>
              <a:t>dal POR FSE 2014-2020, ASSE A Occupazione e inserito nell’ambito di </a:t>
            </a:r>
            <a:r>
              <a:rPr lang="it-IT" dirty="0" err="1" smtClean="0"/>
              <a:t>Giovanisì</a:t>
            </a:r>
            <a:r>
              <a:rPr lang="it-IT" dirty="0" smtClean="0"/>
              <a:t> (</a:t>
            </a:r>
            <a:r>
              <a:rPr lang="it-IT" dirty="0" smtClean="0">
                <a:hlinkClick r:id="rId6"/>
              </a:rPr>
              <a:t>www.giovanisi.it</a:t>
            </a:r>
            <a:r>
              <a:rPr lang="it-IT" dirty="0"/>
              <a:t>), il progetto della Regione Toscana per l’autonomia dei </a:t>
            </a:r>
            <a:r>
              <a:rPr lang="it-IT" dirty="0" smtClean="0"/>
              <a:t>giovani</a:t>
            </a:r>
          </a:p>
          <a:p>
            <a:endParaRPr lang="it-IT" dirty="0" smtClean="0"/>
          </a:p>
          <a:p>
            <a:r>
              <a:rPr lang="it-IT" dirty="0" smtClean="0"/>
              <a:t>Ma anche da </a:t>
            </a:r>
            <a:r>
              <a:rPr lang="it-IT" b="1" dirty="0" smtClean="0"/>
              <a:t>MIUR</a:t>
            </a:r>
            <a:r>
              <a:rPr lang="it-IT" dirty="0" smtClean="0"/>
              <a:t> e con cofinanziamento della </a:t>
            </a:r>
            <a:r>
              <a:rPr lang="it-IT" b="1" dirty="0" smtClean="0"/>
              <a:t>Fondazione e dei suoi soci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2" y="4800075"/>
            <a:ext cx="8208913" cy="104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309" y="3793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hlinkClick r:id="rId2"/>
              </a:rPr>
              <a:t>http://giovanisi.it/2017/02/01/its-istruzione-tecnica-superiore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4" name="Immagine 3" descr="LogoSistemaITS_ColoriMI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756353"/>
            <a:ext cx="3824378" cy="20587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08909" y="3214255"/>
            <a:ext cx="525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Video RT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309" y="3197948"/>
            <a:ext cx="8229600" cy="2177616"/>
          </a:xfrm>
        </p:spPr>
        <p:txBody>
          <a:bodyPr>
            <a:normAutofit/>
          </a:bodyPr>
          <a:lstStyle/>
          <a:p>
            <a:r>
              <a:rPr lang="it-IT" dirty="0">
                <a:hlinkClick r:id="rId2"/>
              </a:rPr>
              <a:t>http://www.sistemaits.it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hlinkClick r:id="rId3"/>
              </a:rPr>
              <a:t>www.itstoscani.it</a:t>
            </a:r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4" name="Immagine 3" descr="LogoSistemaITS_ColoriMI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756353"/>
            <a:ext cx="3824378" cy="20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3073" y="349981"/>
            <a:ext cx="659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quali settori operano gli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6" y="124093"/>
            <a:ext cx="983707" cy="9134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4980" y="1233441"/>
            <a:ext cx="836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Gli ITS offrono numerosi corsi relativi 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sei Aree Tecnologiche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una formazione in armonia con le aspirazioni dei ragazzi e con le esigenze produttive nazionali. 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820888" y="6322305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296208" y="6310164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66418" y="6233806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8" y="1968044"/>
            <a:ext cx="7186584" cy="43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38594" y="352430"/>
            <a:ext cx="622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caratteristiche dei corsi ITS </a:t>
            </a:r>
            <a:endParaRPr lang="it-IT" sz="2400" b="1" dirty="0" smtClean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36" y="179513"/>
            <a:ext cx="983707" cy="913442"/>
          </a:xfrm>
          <a:prstGeom prst="rect">
            <a:avLst/>
          </a:prstGeom>
        </p:spPr>
      </p:pic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072324" y="640544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7547644" y="639330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417854" y="631694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4"/>
          <p:cNvSpPr>
            <a:spLocks noGrp="1"/>
          </p:cNvSpPr>
          <p:nvPr>
            <p:ph sz="half" idx="4294967295"/>
          </p:nvPr>
        </p:nvSpPr>
        <p:spPr>
          <a:xfrm>
            <a:off x="5292436" y="1386069"/>
            <a:ext cx="3781756" cy="33383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2400"/>
              </a:spcBef>
              <a:buNone/>
              <a:defRPr/>
            </a:pP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 livelli di conoscenza di livello universitario ma più tecnici</a:t>
            </a:r>
          </a:p>
          <a:p>
            <a:pPr marL="0" lvl="0" indent="0">
              <a:spcBef>
                <a:spcPts val="2400"/>
              </a:spcBef>
              <a:buNone/>
              <a:defRPr/>
            </a:pP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Didattica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pratica e laboratoriale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mettere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pratica le conoscenze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acquisite,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sviluppare capacità di team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acquisire manualità e padroneggiare l’uso di strumenti ed attrezzature, sviluppare capacità organizzative,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metodi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comportamenti che possano favorire l’inserimento lavorativo o lo sviluppo di ogni altra attività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400"/>
              </a:spcBef>
              <a:buNone/>
              <a:defRPr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  <a:defRPr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38594" y="891594"/>
            <a:ext cx="733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 corsi si articolano di norma in quattro semestri (1800/2000 ore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gnaposto contenuto 4"/>
          <p:cNvSpPr>
            <a:spLocks noGrp="1"/>
          </p:cNvSpPr>
          <p:nvPr>
            <p:ph sz="half" idx="4294967295"/>
          </p:nvPr>
        </p:nvSpPr>
        <p:spPr>
          <a:xfrm>
            <a:off x="95918" y="3995358"/>
            <a:ext cx="4566927" cy="26891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2400"/>
              </a:spcBef>
              <a:buNone/>
              <a:defRPr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Stage: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Almeno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il 30% della durata dei corsi è svolto in azienda stabilendo subito un legame molto forte con il mondo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del lavoro attraverso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(anche all’estero). 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1200"/>
              </a:spcBef>
              <a:defRPr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fondamentale del piano di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>
              <a:lnSpc>
                <a:spcPts val="1500"/>
              </a:lnSpc>
              <a:spcBef>
                <a:spcPts val="1200"/>
              </a:spcBef>
              <a:defRPr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Rinforzo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della conoscenza teorica attraverso l’applicazione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pratica</a:t>
            </a:r>
            <a:endParaRPr lang="it-IT" sz="15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ts val="1200"/>
              </a:spcBef>
              <a:defRPr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Apprendere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linguaggi, comportamenti e regole del mondo del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  <a:p>
            <a:pPr>
              <a:lnSpc>
                <a:spcPts val="1500"/>
              </a:lnSpc>
              <a:spcBef>
                <a:spcPts val="1200"/>
              </a:spcBef>
              <a:defRPr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Maturare esperienze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9" y="1386069"/>
            <a:ext cx="4024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egnaposto contenuto 4"/>
          <p:cNvSpPr>
            <a:spLocks noGrp="1"/>
          </p:cNvSpPr>
          <p:nvPr>
            <p:ph sz="half" idx="4294967295"/>
          </p:nvPr>
        </p:nvSpPr>
        <p:spPr>
          <a:xfrm>
            <a:off x="5264719" y="5197325"/>
            <a:ext cx="3791926" cy="6404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500"/>
              </a:lnSpc>
              <a:spcBef>
                <a:spcPts val="1200"/>
              </a:spcBef>
              <a:buNone/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corpo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proviene per almeno il 50% dal mondo del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lavoro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500"/>
              </a:lnSpc>
              <a:spcBef>
                <a:spcPts val="1200"/>
              </a:spcBef>
              <a:buNone/>
              <a:defRPr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500"/>
              </a:lnSpc>
              <a:spcBef>
                <a:spcPts val="1200"/>
              </a:spcBef>
              <a:buNone/>
              <a:defRPr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500"/>
              </a:lnSpc>
              <a:spcBef>
                <a:spcPts val="1200"/>
              </a:spcBef>
              <a:buNone/>
              <a:defRPr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1200"/>
              </a:spcBef>
              <a:buNone/>
              <a:defRPr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38594" y="352430"/>
            <a:ext cx="622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Partecipanti </a:t>
            </a:r>
            <a:endParaRPr lang="it-IT" sz="2400" b="1" dirty="0" smtClean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6" y="179513"/>
            <a:ext cx="983707" cy="913442"/>
          </a:xfrm>
          <a:prstGeom prst="rect">
            <a:avLst/>
          </a:prstGeom>
        </p:spPr>
      </p:pic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072324" y="6405441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7547644" y="6393300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417854" y="6316942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4"/>
          <p:cNvSpPr>
            <a:spLocks noGrp="1"/>
          </p:cNvSpPr>
          <p:nvPr>
            <p:ph sz="half" idx="4294967295"/>
          </p:nvPr>
        </p:nvSpPr>
        <p:spPr>
          <a:xfrm>
            <a:off x="387926" y="1271526"/>
            <a:ext cx="8229601" cy="508327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20/24  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studenti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per ogni corso (18/29 anni)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Requisiti: 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diploma di scuola </a:t>
            </a:r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superiore</a:t>
            </a:r>
            <a:r>
              <a:rPr lang="it-I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coerente con l’area tecnologica di riferimento o qualsiasi altro diploma purché il candidato disponga di conoscenze e attitudini che per una efficace partecipazione al corso  </a:t>
            </a:r>
          </a:p>
          <a:p>
            <a:pPr marL="0" indent="0">
              <a:buNone/>
            </a:pPr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Chi è lo studente ‘tipo’: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Interesse per la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tecnica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Interesse per la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Predisposizione al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‘saper fare’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Curiosità per l’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innovazione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Passione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Voglia di ‘mettersi alla prova’ 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Apprendimento rivolto alla 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‘pratica</a:t>
            </a:r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it-I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Selezione 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in ingresso per accesso al corso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  <a:defRPr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29541" y="640073"/>
            <a:ext cx="451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titolo di studio - 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6" y="428903"/>
            <a:ext cx="983707" cy="9134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7928" y="1485641"/>
            <a:ext cx="829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corsi si concludono con verifiche finali, condotte da commissioni d’esame costituite da rappresentanti della scuola, dell’università, della formazione professionale ed esperti del mondo del lavoro. 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448836" y="6265199"/>
            <a:ext cx="1372977" cy="29573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7924157" y="6253058"/>
            <a:ext cx="384615" cy="326317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10" idx="2"/>
          </p:cNvCxnSpPr>
          <p:nvPr/>
        </p:nvCxnSpPr>
        <p:spPr>
          <a:xfrm flipH="1">
            <a:off x="7135325" y="6176700"/>
            <a:ext cx="659042" cy="384237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455106" y="2536706"/>
            <a:ext cx="5578069" cy="2522832"/>
            <a:chOff x="3108731" y="2550561"/>
            <a:chExt cx="5578069" cy="2522832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963" y="2550561"/>
              <a:ext cx="5040837" cy="2522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 rot="10800000" flipH="1">
              <a:off x="3108731" y="3756557"/>
              <a:ext cx="6480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dirty="0" smtClean="0">
                  <a:solidFill>
                    <a:srgbClr val="00B0F0"/>
                  </a:solidFill>
                  <a:latin typeface="Arial"/>
                  <a:cs typeface="Arial"/>
                  <a:sym typeface="Wingdings"/>
                </a:rPr>
                <a:t></a:t>
              </a:r>
              <a:endParaRPr lang="it-IT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286753" y="2650095"/>
            <a:ext cx="3168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dirty="0">
                <a:solidFill>
                  <a:srgbClr val="00B0F0"/>
                </a:solidFill>
                <a:latin typeface="Arial"/>
                <a:cs typeface="Arial"/>
              </a:rPr>
              <a:t>ESAME DI STATO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400" dirty="0"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Arial"/>
                <a:cs typeface="Arial"/>
              </a:rPr>
              <a:t>Requisiti di ammissione: </a:t>
            </a:r>
            <a:r>
              <a:rPr lang="it-IT" sz="1600" b="1" dirty="0" smtClean="0">
                <a:latin typeface="Arial"/>
                <a:cs typeface="Arial"/>
              </a:rPr>
              <a:t>frequenza obbligatoria </a:t>
            </a:r>
            <a:r>
              <a:rPr lang="it-IT" sz="1600" dirty="0" smtClean="0">
                <a:latin typeface="Arial"/>
                <a:cs typeface="Arial"/>
              </a:rPr>
              <a:t>per almeno </a:t>
            </a:r>
            <a:r>
              <a:rPr lang="it-IT" sz="1600" b="1" dirty="0" smtClean="0">
                <a:latin typeface="Arial"/>
                <a:cs typeface="Arial"/>
              </a:rPr>
              <a:t>l’80</a:t>
            </a:r>
            <a:r>
              <a:rPr lang="it-IT" sz="1600" b="1" dirty="0">
                <a:latin typeface="Arial"/>
                <a:cs typeface="Arial"/>
              </a:rPr>
              <a:t>%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della </a:t>
            </a:r>
            <a:r>
              <a:rPr lang="it-IT" sz="1600" dirty="0">
                <a:latin typeface="Arial"/>
                <a:cs typeface="Arial"/>
              </a:rPr>
              <a:t>durata del </a:t>
            </a:r>
            <a:r>
              <a:rPr lang="it-IT" sz="1600" dirty="0" smtClean="0">
                <a:latin typeface="Arial"/>
                <a:cs typeface="Arial"/>
              </a:rPr>
              <a:t>corso</a:t>
            </a:r>
          </a:p>
          <a:p>
            <a:pPr lvl="0"/>
            <a:endParaRPr lang="it-IT" dirty="0" smtClean="0"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/>
                <a:cs typeface="Arial"/>
              </a:rPr>
              <a:t>Valutazione positiva moduli didattici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7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38593" y="168539"/>
            <a:ext cx="563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57" y="-3116"/>
            <a:ext cx="832736" cy="7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tbasilico\Desktop\Presentazione Sistema ITS TOSCANA\Loghi\Loghi Aree\PNG\Declinazioni aree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7" y="2597042"/>
            <a:ext cx="1626869" cy="5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basilico\Desktop\Presentazione Sistema ITS TOSCANA\Loghi\Loghi Aree\PNG\Declinazioni are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7" y="801369"/>
            <a:ext cx="1433854" cy="5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88407" y="779874"/>
            <a:ext cx="6483926" cy="6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ITS </a:t>
            </a:r>
            <a:r>
              <a:rPr lang="it-IT" sz="1200" b="1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E AMBIENTE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SCUOLA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SPECIALE DI TECNOLOGIA - EFFICIENZA ENERGETICA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Viale Matteotti, 15 53034 COLLE DI VAL D’ELSA (SI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tbasilico\Desktop\Presentazione Sistema ITS TOSCANA\Loghi\Loghi Aree\PNG\Declinazioni aree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6" y="1747430"/>
            <a:ext cx="1392371" cy="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616117" y="1658769"/>
            <a:ext cx="6079830" cy="6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FONDAZIONE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 SOSTENIBILE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ISYL ITALIAN SUPER YACHT LIFE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c/o Istituto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Galileli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Artiglio, Via Aurelia Nord, 342 55049 VIAREGGIO (LU)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46843" y="2612755"/>
            <a:ext cx="6178140" cy="47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VITA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b="1" u="sng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TECNOLOGIE DELLA VITA </a:t>
            </a:r>
            <a:endParaRPr lang="it-IT" sz="1200" u="sng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Fiorentina 1, Edificio 36 53100 SIENA (SI) </a:t>
            </a:r>
          </a:p>
        </p:txBody>
      </p:sp>
      <p:pic>
        <p:nvPicPr>
          <p:cNvPr id="15" name="Picture 2" descr="\\srv-its\Amministrazione\13 - PUBBLICITA' - ORIENTAMENTO\PRESENTAZIONE ITS E CORSO\Presentazione ITS 2017\Presentazione Sistema ITS TOSCANA\Loghi\Loghi Aree\PNG\Declinazioni aree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6" y="3810198"/>
            <a:ext cx="1386571" cy="5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srv-its\Amministrazione\13 - PUBBLICITA' - ORIENTAMENTO\PRESENTAZIONE ITS E CORSO\Presentazione ITS 2017\Presentazione Sistema ITS TOSCANA\Loghi\Loghi Aree\PNG\Declinazioni aree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3" y="5152257"/>
            <a:ext cx="1879449" cy="5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572232" y="3322040"/>
            <a:ext cx="6472391" cy="161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FONAZIONE ITS E.A.T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ECCELLENZA AGROALIMENTARE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TOSCANA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Giordania, 227-229 58100 GROSSETO (GR)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ITS PER LA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MANUTENZIONE INDUSTRIALE </a:t>
            </a:r>
            <a:r>
              <a:rPr lang="it-IT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(ITS PRIME) </a:t>
            </a:r>
            <a:endParaRPr lang="it-IT" sz="12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della Repubblica,16 57016 ROSIGNANO MARITTIMO (LI) </a:t>
            </a:r>
          </a:p>
          <a:p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ITS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 </a:t>
            </a:r>
            <a:r>
              <a:rPr lang="it-IT" sz="1200" b="1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ITALY TUSCANY ACADEMY </a:t>
            </a:r>
            <a:endParaRPr lang="it-IT" sz="1200" u="sng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Castello dell’Acciaiolo, Via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Pantin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6 50018 SCANDICCI (FI)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588407" y="5043016"/>
            <a:ext cx="6262256" cy="6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FONDAZIONE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TECNOLOGIE INNOVATIVE PER </a:t>
            </a:r>
            <a:r>
              <a:rPr lang="it-IT" sz="1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BENI E LE ATTIVITÀ CULTURALI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 TURISMO ARTE E BENI CULTURALI TAB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di Capaccio, 1 50123 FIRENZE (FI) 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46092" y="1558975"/>
            <a:ext cx="90400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9871" y="2471348"/>
            <a:ext cx="90400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66878" y="3241963"/>
            <a:ext cx="90400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9870" y="4904512"/>
            <a:ext cx="90400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srv-its\Amministrazione\13 - PUBBLICITA' - ORIENTAMENTO\PRESENTAZIONE ITS E CORSO\Presentazione ITS 2017\Presentazione Sistema ITS TOSCANA\Loghi\Loghi Aree\PNG\Declinazioni aree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7" y="6138353"/>
            <a:ext cx="1886585" cy="5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/>
          <p:nvPr/>
        </p:nvCxnSpPr>
        <p:spPr>
          <a:xfrm>
            <a:off x="4532" y="5805055"/>
            <a:ext cx="90400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565799" y="5827789"/>
            <a:ext cx="617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VITA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ITS PER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b="1" u="sng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TECNOLOGIE DELLA VITA </a:t>
            </a:r>
            <a:endParaRPr lang="it-IT" sz="1200" u="sng" dirty="0">
              <a:solidFill>
                <a:srgbClr val="99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Fiorentina 1, Edificio 36 53100 SIENA (SI) 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FONDAZIONE ITS PER LA </a:t>
            </a:r>
            <a:r>
              <a:rPr lang="it-IT" sz="12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MANUTENZIONE INDUSTRIALE </a:t>
            </a:r>
            <a:r>
              <a:rPr lang="it-IT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(ITS PRIME) </a:t>
            </a:r>
            <a:endParaRPr lang="it-IT" sz="12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 della Repubblica,16 57016 ROSIGNANO MARITTIMO (LI) </a:t>
            </a:r>
          </a:p>
        </p:txBody>
      </p:sp>
    </p:spTree>
    <p:extLst>
      <p:ext uri="{BB962C8B-B14F-4D97-AF65-F5344CB8AC3E}">
        <p14:creationId xmlns:p14="http://schemas.microsoft.com/office/powerpoint/2010/main" val="4735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7666" y="284777"/>
            <a:ext cx="51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Corsi 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in TOSCANA</a:t>
            </a:r>
          </a:p>
        </p:txBody>
      </p:sp>
      <p:pic>
        <p:nvPicPr>
          <p:cNvPr id="10" name="Picture 9" descr="MI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4"/>
          <a:stretch/>
        </p:blipFill>
        <p:spPr>
          <a:xfrm>
            <a:off x="6722917" y="6090797"/>
            <a:ext cx="1295400" cy="279028"/>
          </a:xfrm>
          <a:prstGeom prst="rect">
            <a:avLst/>
          </a:prstGeom>
        </p:spPr>
      </p:pic>
      <p:pic>
        <p:nvPicPr>
          <p:cNvPr id="11" name="Picture 10" descr="LogoITSAR-de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7"/>
          <a:stretch/>
        </p:blipFill>
        <p:spPr>
          <a:xfrm>
            <a:off x="8198237" y="6078656"/>
            <a:ext cx="362883" cy="3078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68447" y="6002298"/>
            <a:ext cx="0" cy="4595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277664" y="1026051"/>
            <a:ext cx="5630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superiore per la gestione e la verifica di 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energetici (TSE) 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superiore per il risparmio energetico nell’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edilizia sostenibile </a:t>
            </a:r>
            <a:r>
              <a:rPr lang="it-IT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(TES) </a:t>
            </a:r>
            <a:endParaRPr lang="it-IT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70369" y="0"/>
            <a:ext cx="2721319" cy="6858000"/>
            <a:chOff x="105006" y="0"/>
            <a:chExt cx="2721319" cy="6858000"/>
          </a:xfrm>
        </p:grpSpPr>
        <p:grpSp>
          <p:nvGrpSpPr>
            <p:cNvPr id="13" name="Gruppo 12"/>
            <p:cNvGrpSpPr/>
            <p:nvPr/>
          </p:nvGrpSpPr>
          <p:grpSpPr>
            <a:xfrm>
              <a:off x="105006" y="0"/>
              <a:ext cx="2721319" cy="6858000"/>
              <a:chOff x="105006" y="0"/>
              <a:chExt cx="2721319" cy="6858000"/>
            </a:xfrm>
          </p:grpSpPr>
          <p:pic>
            <p:nvPicPr>
              <p:cNvPr id="1026" name="Picture 2" descr="\\srv-its\Amministrazione\13 - PUBBLICITA' - ORIENTAMENTO\PRESENTAZIONE ITS E CORSO\Presentazione ITS 2017\Presentazione Sistema ITS TOSCANA\Loghi\Loghi Aree\PNG\Declinazioni aree_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06" y="2458606"/>
                <a:ext cx="2519625" cy="926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Connettore 1 6"/>
              <p:cNvCxnSpPr/>
              <p:nvPr/>
            </p:nvCxnSpPr>
            <p:spPr>
              <a:xfrm flipH="1">
                <a:off x="2784761" y="0"/>
                <a:ext cx="41564" cy="6858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CasellaDiTesto 8"/>
            <p:cNvSpPr txBox="1"/>
            <p:nvPr/>
          </p:nvSpPr>
          <p:spPr>
            <a:xfrm>
              <a:off x="1149930" y="495568"/>
              <a:ext cx="1543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Edizione </a:t>
              </a:r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 </a:t>
              </a:r>
              <a:endParaRPr lang="it-IT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2" y="4847499"/>
            <a:ext cx="2704303" cy="17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\\srv-its\Amministrazione\13 - PUBBLICITA' - ORIENTAMENTO\FOTO ITS\Corso 2\visita enel\WP_000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2" y="4847499"/>
            <a:ext cx="2347518" cy="17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022341" y="3385186"/>
            <a:ext cx="588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FONDAZIONE ITS </a:t>
            </a:r>
            <a:r>
              <a:rPr lang="it-IT" sz="1200" b="1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E AMBIENTE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SCUOLA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SPECIALE DI TECNOLOGIA - EFFICIENZA ENERGETICA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Viale Matteotti, 15 53034 COLLE DI VAL D’ELSA (SI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www.its-energiaeambiente.it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Teresa Basilico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Tel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0577/900339 – 338/7279085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e‐mail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info@its‐energiaeambiente.it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3561</Words>
  <Application>Microsoft Office PowerPoint</Application>
  <PresentationFormat>Presentazione su schermo (4:3)</PresentationFormat>
  <Paragraphs>421</Paragraphs>
  <Slides>34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Avvio Corsi: Ottobre 2017</vt:lpstr>
      <vt:lpstr>Presentazione standard di PowerPoint</vt:lpstr>
      <vt:lpstr>http://giovanisi.it/2017/02/01/its-istruzione-tecnica-superiore/  </vt:lpstr>
      <vt:lpstr>http://www.sistemaits.it/  www.itstoscani.it   </vt:lpstr>
    </vt:vector>
  </TitlesOfParts>
  <Company>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Simone</dc:creator>
  <cp:lastModifiedBy>samsung 1</cp:lastModifiedBy>
  <cp:revision>70</cp:revision>
  <cp:lastPrinted>2017-03-13T18:37:21Z</cp:lastPrinted>
  <dcterms:created xsi:type="dcterms:W3CDTF">2016-03-04T08:17:33Z</dcterms:created>
  <dcterms:modified xsi:type="dcterms:W3CDTF">2017-03-27T11:38:17Z</dcterms:modified>
</cp:coreProperties>
</file>